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3"/>
  </p:notesMasterIdLst>
  <p:sldIdLst>
    <p:sldId id="306" r:id="rId3"/>
    <p:sldId id="259" r:id="rId4"/>
    <p:sldId id="756" r:id="rId5"/>
    <p:sldId id="739" r:id="rId6"/>
    <p:sldId id="307" r:id="rId7"/>
    <p:sldId id="735" r:id="rId8"/>
    <p:sldId id="719" r:id="rId9"/>
    <p:sldId id="740" r:id="rId10"/>
    <p:sldId id="309" r:id="rId11"/>
    <p:sldId id="320" r:id="rId12"/>
    <p:sldId id="723" r:id="rId13"/>
    <p:sldId id="741" r:id="rId14"/>
    <p:sldId id="715" r:id="rId15"/>
    <p:sldId id="273" r:id="rId16"/>
    <p:sldId id="682" r:id="rId17"/>
    <p:sldId id="750" r:id="rId18"/>
    <p:sldId id="753" r:id="rId19"/>
    <p:sldId id="743" r:id="rId20"/>
    <p:sldId id="736" r:id="rId21"/>
    <p:sldId id="744" r:id="rId22"/>
    <p:sldId id="717" r:id="rId23"/>
    <p:sldId id="737" r:id="rId24"/>
    <p:sldId id="685" r:id="rId25"/>
    <p:sldId id="720" r:id="rId26"/>
    <p:sldId id="721" r:id="rId27"/>
    <p:sldId id="722" r:id="rId28"/>
    <p:sldId id="745" r:id="rId29"/>
    <p:sldId id="727" r:id="rId30"/>
    <p:sldId id="728" r:id="rId31"/>
    <p:sldId id="726" r:id="rId32"/>
    <p:sldId id="749" r:id="rId33"/>
    <p:sldId id="747" r:id="rId34"/>
    <p:sldId id="748" r:id="rId35"/>
    <p:sldId id="746" r:id="rId36"/>
    <p:sldId id="725" r:id="rId37"/>
    <p:sldId id="709" r:id="rId38"/>
    <p:sldId id="751" r:id="rId39"/>
    <p:sldId id="752" r:id="rId40"/>
    <p:sldId id="755" r:id="rId41"/>
    <p:sldId id="75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94896"/>
  </p:normalViewPr>
  <p:slideViewPr>
    <p:cSldViewPr snapToGrid="0" snapToObjects="1" showGuides="1">
      <p:cViewPr varScale="1">
        <p:scale>
          <a:sx n="144" d="100"/>
          <a:sy n="144" d="100"/>
        </p:scale>
        <p:origin x="864"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28</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a-teaching-goose/CSS342A-2022-Spring#coursework-distribution" TargetMode="Externa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7.tiff"/><Relationship Id="rId4" Type="http://schemas.openxmlformats.org/officeDocument/2006/relationships/hyperlink" Target="https://www.jetbrains.com/help/clion/unit-testing-tutorial.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37.tif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39.png"/><Relationship Id="rId4" Type="http://schemas.openxmlformats.org/officeDocument/2006/relationships/hyperlink" Target="https://www.jetbrains.com/cl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1.pn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fornax"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DF6ED-AA9D-9143-B77A-5A73A818578B}"/>
              </a:ext>
            </a:extLst>
          </p:cNvPr>
          <p:cNvPicPr>
            <a:picLocks noChangeAspect="1"/>
          </p:cNvPicPr>
          <p:nvPr/>
        </p:nvPicPr>
        <p:blipFill>
          <a:blip r:embed="rId3"/>
          <a:stretch>
            <a:fillRect/>
          </a:stretch>
        </p:blipFill>
        <p:spPr>
          <a:xfrm>
            <a:off x="258179" y="1865362"/>
            <a:ext cx="4505456" cy="41192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4"/>
          <a:stretch>
            <a:fillRect/>
          </a:stretch>
        </p:blipFill>
        <p:spPr>
          <a:xfrm>
            <a:off x="5095783" y="3080539"/>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5"/>
              </a:rPr>
              <a:t>https://github.com/a-teaching-goose/CSS342A-2022-Spring#coursework-distribution</a:t>
            </a:r>
            <a:endParaRPr lang="en-US" sz="1050" dirty="0"/>
          </a:p>
        </p:txBody>
      </p:sp>
    </p:spTree>
    <p:extLst>
      <p:ext uri="{BB962C8B-B14F-4D97-AF65-F5344CB8AC3E}">
        <p14:creationId xmlns:p14="http://schemas.microsoft.com/office/powerpoint/2010/main" val="279013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2FDC3-3F75-8443-A856-7FBAF216D1B1}"/>
              </a:ext>
            </a:extLst>
          </p:cNvPr>
          <p:cNvSpPr>
            <a:spLocks noGrp="1"/>
          </p:cNvSpPr>
          <p:nvPr>
            <p:ph type="body" sz="quarter" idx="11"/>
          </p:nvPr>
        </p:nvSpPr>
        <p:spPr>
          <a:xfrm>
            <a:off x="288485" y="1935715"/>
            <a:ext cx="8183759" cy="2217153"/>
          </a:xfrm>
        </p:spPr>
        <p:txBody>
          <a:bodyPr/>
          <a:lstStyle/>
          <a:p>
            <a:r>
              <a:rPr lang="en-US" sz="2000" b="0" dirty="0"/>
              <a:t>This course will:</a:t>
            </a:r>
          </a:p>
          <a:p>
            <a:endParaRPr lang="en-US" sz="1100" b="0" dirty="0"/>
          </a:p>
          <a:p>
            <a:pPr lvl="1"/>
            <a:r>
              <a:rPr lang="en-US" sz="1800" b="0" dirty="0">
                <a:highlight>
                  <a:srgbClr val="FFFF00"/>
                </a:highlight>
              </a:rPr>
              <a:t>NOT</a:t>
            </a:r>
            <a:r>
              <a:rPr lang="en-US" sz="1800" b="0" dirty="0"/>
              <a:t> focusing on teaching C++, but we will review the basics</a:t>
            </a:r>
          </a:p>
          <a:p>
            <a:pPr lvl="2"/>
            <a:r>
              <a:rPr lang="en-US" sz="1600" b="0" dirty="0"/>
              <a:t>Pointer &amp; reference, class, template, OOP, etc.</a:t>
            </a:r>
          </a:p>
          <a:p>
            <a:pPr marL="457200" lvl="1" indent="0">
              <a:buNone/>
            </a:pPr>
            <a:endParaRPr lang="en-US" sz="1050" b="0" dirty="0"/>
          </a:p>
          <a:p>
            <a:pPr lvl="1"/>
            <a:r>
              <a:rPr lang="en-US" sz="1800" b="0" dirty="0">
                <a:highlight>
                  <a:srgbClr val="FFFF00"/>
                </a:highlight>
              </a:rPr>
              <a:t>NOT</a:t>
            </a:r>
            <a:r>
              <a:rPr lang="en-US" sz="1800" b="0" dirty="0"/>
              <a:t>  A math class, but we will touch some theoretical topics such as induction as formal proof</a:t>
            </a:r>
          </a:p>
        </p:txBody>
      </p:sp>
      <p:sp>
        <p:nvSpPr>
          <p:cNvPr id="3" name="Title 2">
            <a:extLst>
              <a:ext uri="{FF2B5EF4-FFF2-40B4-BE49-F238E27FC236}">
                <a16:creationId xmlns:a16="http://schemas.microsoft.com/office/drawing/2014/main" id="{8C4C2CC7-388B-B849-A88E-62BAD77828AA}"/>
              </a:ext>
            </a:extLst>
          </p:cNvPr>
          <p:cNvSpPr>
            <a:spLocks noGrp="1"/>
          </p:cNvSpPr>
          <p:nvPr>
            <p:ph type="title"/>
          </p:nvPr>
        </p:nvSpPr>
        <p:spPr/>
        <p:txBody>
          <a:bodyPr/>
          <a:lstStyle/>
          <a:p>
            <a:r>
              <a:rPr lang="en-US" dirty="0"/>
              <a:t>Expectation</a:t>
            </a:r>
          </a:p>
        </p:txBody>
      </p:sp>
      <p:pic>
        <p:nvPicPr>
          <p:cNvPr id="4" name="Picture 3">
            <a:extLst>
              <a:ext uri="{FF2B5EF4-FFF2-40B4-BE49-F238E27FC236}">
                <a16:creationId xmlns:a16="http://schemas.microsoft.com/office/drawing/2014/main" id="{A37A165F-4D37-BA43-AD55-2EF3AB881805}"/>
              </a:ext>
            </a:extLst>
          </p:cNvPr>
          <p:cNvPicPr>
            <a:picLocks noChangeAspect="1"/>
          </p:cNvPicPr>
          <p:nvPr/>
        </p:nvPicPr>
        <p:blipFill>
          <a:blip r:embed="rId2"/>
          <a:stretch>
            <a:fillRect/>
          </a:stretch>
        </p:blipFill>
        <p:spPr>
          <a:xfrm>
            <a:off x="741246" y="4829733"/>
            <a:ext cx="2072975" cy="1550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5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60" y="244238"/>
            <a:ext cx="1498706" cy="14924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659558" y="2787191"/>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5155592" y="2565250"/>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2108334" cy="276999"/>
            </a:xfrm>
            <a:prstGeom prst="rect">
              <a:avLst/>
            </a:prstGeom>
            <a:noFill/>
          </p:spPr>
          <p:txBody>
            <a:bodyPr wrap="none" rtlCol="0">
              <a:spAutoFit/>
            </a:bodyPr>
            <a:lstStyle/>
            <a:p>
              <a:r>
                <a:rPr lang="en-US" sz="1200" dirty="0"/>
                <a:t>Once all work is done correctly</a:t>
              </a:r>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b="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5669203" y="3184718"/>
            <a:ext cx="3474797" cy="338554"/>
          </a:xfrm>
          <a:prstGeom prst="rect">
            <a:avLst/>
          </a:prstGeom>
          <a:noFill/>
        </p:spPr>
        <p:txBody>
          <a:bodyPr wrap="none" rtlCol="0">
            <a:spAutoFit/>
          </a:bodyPr>
          <a:lstStyle/>
          <a:p>
            <a:r>
              <a:rPr lang="en-US" sz="1600" i="1" dirty="0"/>
              <a:t>And some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Along</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329652" y="1834380"/>
            <a:ext cx="8814348" cy="4015497"/>
          </a:xfrm>
        </p:spPr>
        <p:txBody>
          <a:bodyPr/>
          <a:lstStyle/>
          <a:p>
            <a:r>
              <a:rPr lang="en-US" sz="2000" b="0" dirty="0"/>
              <a:t>All materials and class sessions are available online</a:t>
            </a:r>
          </a:p>
          <a:p>
            <a:endParaRPr lang="en-US" sz="2000" b="0" dirty="0"/>
          </a:p>
          <a:p>
            <a:r>
              <a:rPr lang="en-US" sz="2000" b="0" dirty="0"/>
              <a:t>Do not come to class if not feeling well or tested positive</a:t>
            </a:r>
          </a:p>
          <a:p>
            <a:endParaRPr lang="en-US" sz="2000" b="0" dirty="0"/>
          </a:p>
          <a:p>
            <a:r>
              <a:rPr lang="en-US" sz="2000" b="0" dirty="0"/>
              <a:t>Notify instructor immediately if tested positive</a:t>
            </a:r>
          </a:p>
          <a:p>
            <a:endParaRPr lang="en-US" sz="2000" b="0" dirty="0"/>
          </a:p>
          <a:p>
            <a:r>
              <a:rPr lang="en-US" sz="2000" b="0" dirty="0"/>
              <a:t>Mask required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948" y="96303"/>
            <a:ext cx="4082121" cy="183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&amp; </a:t>
            </a:r>
            <a:r>
              <a:rPr lang="en-US" altLang="zh-CN" dirty="0" err="1"/>
              <a:t>Github</a:t>
            </a:r>
            <a:endParaRPr lang="en-US" dirty="0"/>
          </a:p>
        </p:txBody>
      </p:sp>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spTree>
    <p:extLst>
      <p:ext uri="{BB962C8B-B14F-4D97-AF65-F5344CB8AC3E}">
        <p14:creationId xmlns:p14="http://schemas.microsoft.com/office/powerpoint/2010/main" val="408240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74715" y="2082954"/>
            <a:ext cx="7073145" cy="4015497"/>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pic>
        <p:nvPicPr>
          <p:cNvPr id="4" name="Picture 3">
            <a:extLst>
              <a:ext uri="{FF2B5EF4-FFF2-40B4-BE49-F238E27FC236}">
                <a16:creationId xmlns:a16="http://schemas.microsoft.com/office/drawing/2014/main" id="{EFAE58E8-89DE-1644-95D8-066EC2CD93BB}"/>
              </a:ext>
            </a:extLst>
          </p:cNvPr>
          <p:cNvPicPr>
            <a:picLocks noChangeAspect="1"/>
          </p:cNvPicPr>
          <p:nvPr/>
        </p:nvPicPr>
        <p:blipFill>
          <a:blip r:embed="rId3"/>
          <a:stretch>
            <a:fillRect/>
          </a:stretch>
        </p:blipFill>
        <p:spPr>
          <a:xfrm>
            <a:off x="1617054" y="3341479"/>
            <a:ext cx="5222642" cy="295332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2079</TotalTime>
  <Words>1377</Words>
  <Application>Microsoft Macintosh PowerPoint</Application>
  <PresentationFormat>On-screen Show (4:3)</PresentationFormat>
  <Paragraphs>339</Paragraphs>
  <Slides>40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Grading</vt:lpstr>
      <vt:lpstr>Expectation</vt:lpstr>
      <vt:lpstr>Class Expectation</vt:lpstr>
      <vt:lpstr>Expectation</vt:lpstr>
      <vt:lpstr>Homework, Tests, Exams</vt:lpstr>
      <vt:lpstr>Homework &amp; Final projects</vt:lpstr>
      <vt:lpstr>Homework &amp; Final projects</vt:lpstr>
      <vt:lpstr>PowerPoint Presentation</vt:lpstr>
      <vt:lpstr>Why the “rubber duck”?</vt:lpstr>
      <vt:lpstr>Code Along</vt:lpstr>
      <vt:lpstr>PowerPoint Presentation</vt:lpstr>
      <vt:lpstr>Tips for Success</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Programming Language: C++</vt:lpstr>
      <vt:lpstr>Git &amp; Github</vt:lpstr>
      <vt:lpstr>Source Control: Branch</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317</cp:revision>
  <cp:lastPrinted>2016-02-10T20:19:12Z</cp:lastPrinted>
  <dcterms:created xsi:type="dcterms:W3CDTF">2014-10-14T00:51:43Z</dcterms:created>
  <dcterms:modified xsi:type="dcterms:W3CDTF">2022-03-28T01:13:07Z</dcterms:modified>
</cp:coreProperties>
</file>